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8" r:id="rId1"/>
  </p:sldMasterIdLst>
  <p:notesMasterIdLst>
    <p:notesMasterId r:id="rId14"/>
  </p:notesMasterIdLst>
  <p:sldIdLst>
    <p:sldId id="266" r:id="rId2"/>
    <p:sldId id="256" r:id="rId3"/>
    <p:sldId id="273" r:id="rId4"/>
    <p:sldId id="274" r:id="rId5"/>
    <p:sldId id="271" r:id="rId6"/>
    <p:sldId id="272" r:id="rId7"/>
    <p:sldId id="258" r:id="rId8"/>
    <p:sldId id="259" r:id="rId9"/>
    <p:sldId id="262" r:id="rId10"/>
    <p:sldId id="265" r:id="rId11"/>
    <p:sldId id="268" r:id="rId12"/>
    <p:sldId id="267" r:id="rId13"/>
  </p:sldIdLst>
  <p:sldSz cx="12192000" cy="6858000"/>
  <p:notesSz cx="7772400" cy="1005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647"/>
    <p:restoredTop sz="94746"/>
  </p:normalViewPr>
  <p:slideViewPr>
    <p:cSldViewPr snapToGrid="0">
      <p:cViewPr varScale="1">
        <p:scale>
          <a:sx n="51" d="100"/>
          <a:sy n="51" d="100"/>
        </p:scale>
        <p:origin x="232" y="2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Apfel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categories</c:f>
              <c:strCache>
                <c:ptCount val="1"/>
                <c:pt idx="0">
                  <c:v>Gesamtausstoß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1"/>
                <c:pt idx="0">
                  <c:v>0.66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11-4002-8F4E-6EFA48F63239}"/>
            </c:ext>
          </c:extLst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Thunfisch Dose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categories</c:f>
              <c:strCache>
                <c:ptCount val="1"/>
                <c:pt idx="0">
                  <c:v>Gesamtausstoß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1"/>
                <c:pt idx="0">
                  <c:v>5.6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11-4002-8F4E-6EFA48F63239}"/>
            </c:ext>
          </c:extLst>
        </c:ser>
        <c:ser>
          <c:idx val="2"/>
          <c:order val="2"/>
          <c:tx>
            <c:strRef>
              <c:f>label 2</c:f>
              <c:strCache>
                <c:ptCount val="1"/>
                <c:pt idx="0">
                  <c:v>Rosenkohl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categories</c:f>
              <c:strCache>
                <c:ptCount val="1"/>
                <c:pt idx="0">
                  <c:v>Gesamtausstoß</c:v>
                </c:pt>
              </c:strCache>
            </c:strRef>
          </c:cat>
          <c:val>
            <c:numRef>
              <c:f>2</c:f>
              <c:numCache>
                <c:formatCode>General</c:formatCode>
                <c:ptCount val="1"/>
                <c:pt idx="0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11-4002-8F4E-6EFA48F63239}"/>
            </c:ext>
          </c:extLst>
        </c:ser>
        <c:ser>
          <c:idx val="3"/>
          <c:order val="3"/>
          <c:tx>
            <c:strRef>
              <c:f>label 3</c:f>
              <c:strCache>
                <c:ptCount val="1"/>
                <c:pt idx="0">
                  <c:v>Pizza mit Tomaten und Käse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categories</c:f>
              <c:strCache>
                <c:ptCount val="1"/>
                <c:pt idx="0">
                  <c:v>Gesamtausstoß</c:v>
                </c:pt>
              </c:strCache>
            </c:strRef>
          </c:cat>
          <c:val>
            <c:numRef>
              <c:f>3</c:f>
              <c:numCache>
                <c:formatCode>General</c:formatCode>
                <c:ptCount val="1"/>
                <c:pt idx="0">
                  <c:v>2.96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B11-4002-8F4E-6EFA48F63239}"/>
            </c:ext>
          </c:extLst>
        </c:ser>
        <c:ser>
          <c:idx val="4"/>
          <c:order val="4"/>
          <c:tx>
            <c:strRef>
              <c:f>label 4</c:f>
              <c:strCache>
                <c:ptCount val="1"/>
                <c:pt idx="0">
                  <c:v>Hähnchen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categories</c:f>
              <c:strCache>
                <c:ptCount val="1"/>
                <c:pt idx="0">
                  <c:v>Gesamtausstoß</c:v>
                </c:pt>
              </c:strCache>
            </c:strRef>
          </c:cat>
          <c:val>
            <c:numRef>
              <c:f>4</c:f>
              <c:numCache>
                <c:formatCode>General</c:formatCode>
                <c:ptCount val="1"/>
                <c:pt idx="0">
                  <c:v>3.25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11-4002-8F4E-6EFA48F63239}"/>
            </c:ext>
          </c:extLst>
        </c:ser>
        <c:ser>
          <c:idx val="5"/>
          <c:order val="5"/>
          <c:tx>
            <c:strRef>
              <c:f>label 5</c:f>
              <c:strCache>
                <c:ptCount val="1"/>
                <c:pt idx="0">
                  <c:v>Rinderhack 10-15%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categories</c:f>
              <c:strCache>
                <c:ptCount val="1"/>
                <c:pt idx="0">
                  <c:v>Gesamtausstoß</c:v>
                </c:pt>
              </c:strCache>
            </c:strRef>
          </c:cat>
          <c:val>
            <c:numRef>
              <c:f>5</c:f>
              <c:numCache>
                <c:formatCode>General</c:formatCode>
                <c:ptCount val="1"/>
                <c:pt idx="0">
                  <c:v>32.51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B11-4002-8F4E-6EFA48F632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183245"/>
        <c:axId val="91919192"/>
      </c:barChart>
      <c:catAx>
        <c:axId val="78183245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1919192"/>
        <c:crosses val="autoZero"/>
        <c:auto val="1"/>
        <c:lblAlgn val="ctr"/>
        <c:lblOffset val="100"/>
        <c:noMultiLvlLbl val="0"/>
      </c:catAx>
      <c:valAx>
        <c:axId val="91919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18324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/>
      </a:pPr>
      <a:endParaRPr lang="de-DE"/>
    </a:p>
  </c:txPr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Rinderhack (28,58)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6CD-4D03-8772-4D0CC5EA2DCD}"/>
              </c:ext>
            </c:extLst>
          </c:dPt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28.58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6CD-4D03-8772-4D0CC5EA2DCD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Hähnchen (1,6)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6CD-4D03-8772-4D0CC5EA2DCD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Rosenkohl (0,1)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Tabelle1!$D$2</c:f>
              <c:numCache>
                <c:formatCode>General</c:formatCode>
                <c:ptCount val="1"/>
                <c:pt idx="0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6CD-4D03-8772-4D0CC5EA2D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7634000"/>
        <c:axId val="337634984"/>
      </c:barChart>
      <c:catAx>
        <c:axId val="3376340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37634984"/>
        <c:crosses val="autoZero"/>
        <c:auto val="1"/>
        <c:lblAlgn val="ctr"/>
        <c:lblOffset val="100"/>
        <c:noMultiLvlLbl val="0"/>
      </c:catAx>
      <c:valAx>
        <c:axId val="337634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7634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Rinderhack (5,64)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5.64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185-48F8-9B3E-55E5AFA1CA22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Hähnchen (0,43)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0.43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185-48F8-9B3E-55E5AFA1CA22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Rosenkohl (0,02)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Tabelle1!$D$2</c:f>
              <c:numCache>
                <c:formatCode>General</c:formatCode>
                <c:ptCount val="1"/>
                <c:pt idx="0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185-48F8-9B3E-55E5AFA1CA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7634000"/>
        <c:axId val="337634984"/>
      </c:barChart>
      <c:catAx>
        <c:axId val="3376340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37634984"/>
        <c:crosses val="autoZero"/>
        <c:auto val="1"/>
        <c:lblAlgn val="ctr"/>
        <c:lblOffset val="100"/>
        <c:noMultiLvlLbl val="0"/>
      </c:catAx>
      <c:valAx>
        <c:axId val="337634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7634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067782-D802-4F74-8228-0348C445E624}" type="datetimeFigureOut">
              <a:rPr lang="de-DE" smtClean="0"/>
              <a:t>03.02.23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D4424-E845-4ACE-B8BD-D2863B55D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3796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D4424-E845-4ACE-B8BD-D2863B55DE90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0238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D4424-E845-4ACE-B8BD-D2863B55DE9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9281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D4424-E845-4ACE-B8BD-D2863B55DE90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5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D4424-E845-4ACE-B8BD-D2863B55DE90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6248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42B9B7-656D-487C-A131-6382059CE0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5612" y="1565236"/>
            <a:ext cx="10580775" cy="1694475"/>
          </a:xfrm>
        </p:spPr>
        <p:txBody>
          <a:bodyPr anchor="b">
            <a:normAutofit/>
          </a:bodyPr>
          <a:lstStyle>
            <a:lvl1pPr algn="l">
              <a:defRPr sz="5400" b="0">
                <a:solidFill>
                  <a:schemeClr val="tx1"/>
                </a:solidFill>
                <a:latin typeface="Fira Sans Medium" panose="020B06030500000200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3A833C7-55A9-4C78-B671-7D119D826B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5610" y="3540433"/>
            <a:ext cx="10580777" cy="95874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Fira Sans" panose="020B05030500000200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4FF53D33-B5AB-4234-A599-C7089B508937}"/>
              </a:ext>
            </a:extLst>
          </p:cNvPr>
          <p:cNvCxnSpPr/>
          <p:nvPr/>
        </p:nvCxnSpPr>
        <p:spPr>
          <a:xfrm>
            <a:off x="805609" y="3405498"/>
            <a:ext cx="1058400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C284297-6B3B-4CEB-926B-E48A8CF75C3C}"/>
              </a:ext>
            </a:extLst>
          </p:cNvPr>
          <p:cNvCxnSpPr/>
          <p:nvPr/>
        </p:nvCxnSpPr>
        <p:spPr>
          <a:xfrm>
            <a:off x="805609" y="3405498"/>
            <a:ext cx="1058400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8257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98940C-45F7-40D3-BB96-494F5BB90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834" y="108147"/>
            <a:ext cx="11707905" cy="1081172"/>
          </a:xfrm>
        </p:spPr>
        <p:txBody>
          <a:bodyPr/>
          <a:lstStyle>
            <a:lvl1pPr>
              <a:defRPr sz="4000" b="0">
                <a:latin typeface="Fira Sans Medium" panose="020B06030500000200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0F5341-FE0A-4910-8602-0AABF4177F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087" y="1371647"/>
            <a:ext cx="10947400" cy="5250826"/>
          </a:xfrm>
        </p:spPr>
        <p:txBody>
          <a:bodyPr/>
          <a:lstStyle>
            <a:lvl1pPr marL="228600" indent="-228600">
              <a:spcAft>
                <a:spcPts val="600"/>
              </a:spcAft>
              <a:buClr>
                <a:srgbClr val="0B786F"/>
              </a:buClr>
              <a:buFont typeface="Wingdings" panose="05000000000000000000" pitchFamily="2" charset="2"/>
              <a:buChar char="§"/>
              <a:defRPr>
                <a:latin typeface="Fira Sans" panose="020B0503050000020004" pitchFamily="34" charset="0"/>
              </a:defRPr>
            </a:lvl1pPr>
            <a:lvl2pPr marL="685800" indent="-228600">
              <a:spcAft>
                <a:spcPts val="600"/>
              </a:spcAft>
              <a:buClr>
                <a:srgbClr val="0B786F"/>
              </a:buClr>
              <a:buFont typeface="Wingdings" panose="05000000000000000000" pitchFamily="2" charset="2"/>
              <a:buChar char="§"/>
              <a:defRPr>
                <a:latin typeface="Fira Sans" panose="020B0503050000020004" pitchFamily="34" charset="0"/>
              </a:defRPr>
            </a:lvl2pPr>
            <a:lvl3pPr marL="1143000" indent="-228600">
              <a:spcAft>
                <a:spcPts val="600"/>
              </a:spcAft>
              <a:buClr>
                <a:srgbClr val="0B786F"/>
              </a:buClr>
              <a:buFont typeface="Wingdings" panose="05000000000000000000" pitchFamily="2" charset="2"/>
              <a:buChar char="§"/>
              <a:defRPr>
                <a:latin typeface="Fira Sans" panose="020B0503050000020004" pitchFamily="34" charset="0"/>
              </a:defRPr>
            </a:lvl3pPr>
            <a:lvl4pPr marL="1600200" indent="-228600">
              <a:spcAft>
                <a:spcPts val="600"/>
              </a:spcAft>
              <a:buClr>
                <a:srgbClr val="0B786F"/>
              </a:buClr>
              <a:buFont typeface="Wingdings" panose="05000000000000000000" pitchFamily="2" charset="2"/>
              <a:buChar char="§"/>
              <a:defRPr>
                <a:latin typeface="Fira Sans" panose="020B0503050000020004" pitchFamily="34" charset="0"/>
              </a:defRPr>
            </a:lvl4pPr>
            <a:lvl5pPr marL="2057400" indent="-228600">
              <a:spcAft>
                <a:spcPts val="600"/>
              </a:spcAft>
              <a:buClr>
                <a:srgbClr val="0B786F"/>
              </a:buClr>
              <a:buFont typeface="Wingdings" panose="05000000000000000000" pitchFamily="2" charset="2"/>
              <a:buChar char="§"/>
              <a:defRPr>
                <a:latin typeface="Fira Sans" panose="020B05030500000200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75B5EAD3-BECB-4022-AA49-6E6C248EEE03}"/>
              </a:ext>
            </a:extLst>
          </p:cNvPr>
          <p:cNvSpPr/>
          <p:nvPr/>
        </p:nvSpPr>
        <p:spPr>
          <a:xfrm>
            <a:off x="-16016" y="-13145"/>
            <a:ext cx="72000" cy="6886800"/>
          </a:xfrm>
          <a:prstGeom prst="rect">
            <a:avLst/>
          </a:prstGeom>
          <a:solidFill>
            <a:srgbClr val="0B7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2220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EB34B67-772C-494F-BFFB-B839DCAA60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400" b="0" strike="noStrike" spc="-1">
                <a:latin typeface="Calibri"/>
              </a:rPr>
              <a:t>&lt;date/time&gt;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C70E8B7-3D0D-4035-A86B-3D6F04E26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  <a:buNone/>
            </a:pPr>
            <a:r>
              <a:rPr lang="en-US" sz="1400" b="0" strike="noStrike" spc="-1">
                <a:latin typeface="Calibri"/>
              </a:rPr>
              <a:t>&lt;footer&gt;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0375195-A19E-407C-A955-2747F3C14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  <a:buNone/>
            </a:pPr>
            <a:fld id="{37147B2F-F070-47C8-B4B6-0ACF089D3BC5}" type="slidenum">
              <a:rPr lang="en-GB" sz="1200" b="0" strike="noStrike" spc="-1" smtClean="0">
                <a:solidFill>
                  <a:srgbClr val="8B8B8B"/>
                </a:solidFill>
                <a:latin typeface="Calibri"/>
              </a:rPr>
              <a:t>‹Nr.›</a:t>
            </a:fld>
            <a:endParaRPr lang="en-US" sz="12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0828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F913B21-73D0-4E25-9305-FEF27851D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8EA805A-6AA6-4EF7-83D4-E8E4EF82C7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B2F579-31AF-4319-AA77-2D66B612F7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410CEEF3-DCC8-4ED2-8B88-C8B2FA6F5A7A}" type="slidenum">
              <a:rPr lang="en-GB" sz="1200" b="0" strike="noStrike" spc="-1" smtClean="0">
                <a:solidFill>
                  <a:srgbClr val="8B8B8B"/>
                </a:solidFill>
                <a:latin typeface="Calibri"/>
              </a:rPr>
              <a:t>‹Nr.›</a:t>
            </a:fld>
            <a:endParaRPr lang="en-US" sz="12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7668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Fira Sans" panose="020B05030500000200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B786F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B786F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B786F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B786F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B786F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pixabay.com/de/users/alexantropov86-2691829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08A79B-040F-B75D-D77D-FD9E7FFFBB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Deine Ernährung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1AF41F4-C8DB-44AB-095A-7BF118FD87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Und was sie mit dem Klima macht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9930B0C-6AEB-F2E3-8484-6D25417BD068}"/>
              </a:ext>
            </a:extLst>
          </p:cNvPr>
          <p:cNvSpPr txBox="1"/>
          <p:nvPr/>
        </p:nvSpPr>
        <p:spPr>
          <a:xfrm>
            <a:off x="7398871" y="1790950"/>
            <a:ext cx="4739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bg1">
                    <a:lumMod val="85000"/>
                  </a:schemeClr>
                </a:solidFill>
              </a:rPr>
              <a:t>Autor: </a:t>
            </a:r>
            <a:r>
              <a:rPr lang="de-DE" sz="800" dirty="0">
                <a:solidFill>
                  <a:schemeClr val="bg1">
                    <a:lumMod val="85000"/>
                  </a:schemeClr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AlexAntropov86</a:t>
            </a:r>
            <a:r>
              <a:rPr lang="de-DE" sz="800" dirty="0">
                <a:solidFill>
                  <a:schemeClr val="bg1">
                    <a:lumMod val="85000"/>
                  </a:schemeClr>
                </a:solidFill>
                <a:effectLst/>
              </a:rPr>
              <a:t>; Quelle: https://pixabay.com/de/photos/erde-planet-atmosph%c3%a4re-raum-kosmos-2113656/ </a:t>
            </a:r>
            <a:endParaRPr lang="de-DE" sz="8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8AED4FF4-7BC0-7BA7-E138-628F8C1B1D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659" y="2129504"/>
            <a:ext cx="4739341" cy="47393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50748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de-DE" sz="4400" b="0" strike="noStrike" spc="-1" dirty="0">
                <a:solidFill>
                  <a:srgbClr val="000000"/>
                </a:solidFill>
                <a:latin typeface="+mj-lt"/>
              </a:rPr>
              <a:t>Attribute der Tabelle Lebensmittel</a:t>
            </a:r>
            <a:endParaRPr lang="en-US" sz="4400" b="0" strike="noStrike" spc="-1" dirty="0">
              <a:latin typeface="+mj-l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95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de-DE" sz="2800" b="0" strike="noStrike" spc="-1" dirty="0">
                <a:solidFill>
                  <a:srgbClr val="000000"/>
                </a:solidFill>
                <a:latin typeface="+mn-lt"/>
              </a:rPr>
              <a:t>ID</a:t>
            </a:r>
            <a:endParaRPr lang="en-US" sz="2800" b="0" strike="noStrike" spc="-1" dirty="0">
              <a:latin typeface="+mn-lt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de-DE" sz="2800" b="0" strike="noStrike" spc="-1" dirty="0">
                <a:solidFill>
                  <a:srgbClr val="000000"/>
                </a:solidFill>
                <a:latin typeface="+mn-lt"/>
              </a:rPr>
              <a:t>Name</a:t>
            </a:r>
            <a:endParaRPr lang="en-US" sz="2800" b="0" strike="noStrike" spc="-1" dirty="0">
              <a:latin typeface="+mn-lt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de-DE" sz="2800" b="0" strike="noStrike" spc="-1" dirty="0">
                <a:solidFill>
                  <a:srgbClr val="000000"/>
                </a:solidFill>
                <a:latin typeface="+mn-lt"/>
              </a:rPr>
              <a:t>Gesamtausstoß (in kg) </a:t>
            </a:r>
            <a:endParaRPr lang="en-US" sz="2800" b="0" strike="noStrike" spc="-1" dirty="0">
              <a:latin typeface="+mn-lt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de-DE" sz="2800" b="0" strike="noStrike" spc="-1" dirty="0">
                <a:solidFill>
                  <a:srgbClr val="000000"/>
                </a:solidFill>
                <a:latin typeface="+mn-lt"/>
              </a:rPr>
              <a:t>Landwirtschaft (in kg) </a:t>
            </a:r>
            <a:endParaRPr lang="en-US" sz="2800" b="0" strike="noStrike" spc="-1" dirty="0">
              <a:latin typeface="+mn-lt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de-DE" sz="2800" b="0" strike="noStrike" spc="-1" dirty="0">
                <a:solidFill>
                  <a:srgbClr val="000000"/>
                </a:solidFill>
                <a:latin typeface="+mn-lt"/>
              </a:rPr>
              <a:t>Landverdrängung (in kg) </a:t>
            </a:r>
            <a:endParaRPr lang="en-US" sz="2800" b="0" strike="noStrike" spc="-1" dirty="0">
              <a:latin typeface="+mn-lt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de-DE" sz="2800" b="0" strike="noStrike" spc="-1" dirty="0">
                <a:solidFill>
                  <a:srgbClr val="000000"/>
                </a:solidFill>
                <a:latin typeface="+mn-lt"/>
              </a:rPr>
              <a:t>Energie (KJ/100g)</a:t>
            </a:r>
            <a:endParaRPr lang="en-US" sz="2800" b="0" strike="noStrike" spc="-1" dirty="0">
              <a:latin typeface="+mn-lt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de-DE" sz="2800" b="0" strike="noStrike" spc="-1" dirty="0">
                <a:solidFill>
                  <a:srgbClr val="000000"/>
                </a:solidFill>
                <a:latin typeface="+mn-lt"/>
              </a:rPr>
              <a:t>Fett (g/100g)</a:t>
            </a:r>
            <a:endParaRPr lang="en-US" sz="2800" b="0" strike="noStrike" spc="-1" dirty="0">
              <a:latin typeface="+mn-lt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de-DE" sz="2800" b="0" strike="noStrike" spc="-1" dirty="0">
                <a:solidFill>
                  <a:srgbClr val="000000"/>
                </a:solidFill>
                <a:latin typeface="+mn-lt"/>
              </a:rPr>
              <a:t>Protein (g/100g)</a:t>
            </a:r>
            <a:endParaRPr lang="en-US" sz="2800" b="0" strike="noStrike" spc="-1" dirty="0">
              <a:latin typeface="+mn-lt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de-DE" sz="2800" b="0" strike="noStrike" spc="-1" dirty="0">
                <a:solidFill>
                  <a:srgbClr val="000000"/>
                </a:solidFill>
                <a:latin typeface="+mn-lt"/>
              </a:rPr>
              <a:t>Kohlenhydrate (g/100g)</a:t>
            </a:r>
            <a:endParaRPr lang="en-US" sz="2800" b="0" strike="noStrike" spc="-1" dirty="0">
              <a:latin typeface="+mn-lt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lang="en-US" sz="2800" b="0" strike="noStrike" spc="-1" dirty="0"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lang="en-US" sz="2800" b="0" strike="noStrike" spc="-1" dirty="0">
              <a:latin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823A65-6E64-1BA0-FD08-161DB39C2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Kurze Demonstration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517E2D-8EE5-73A9-CAFB-53D13FD4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0225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DF61F2-8237-E457-B6EB-0C3852F0A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Aufgaben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9756414-329E-673E-3221-DEF546654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087" y="1189319"/>
            <a:ext cx="10947400" cy="5338481"/>
          </a:xfrm>
        </p:spPr>
        <p:txBody>
          <a:bodyPr>
            <a:normAutofit lnSpcReduction="10000"/>
          </a:bodyPr>
          <a:lstStyle/>
          <a:p>
            <a:r>
              <a:rPr lang="de-DE" dirty="0"/>
              <a:t>Ladet Euch den Kurs-Ordner herunter</a:t>
            </a:r>
            <a:r>
              <a:rPr lang="de-DE" b="0" i="0" dirty="0">
                <a:solidFill>
                  <a:srgbClr val="352527"/>
                </a:solidFill>
                <a:effectLst/>
                <a:latin typeface="Source Sans Pro" panose="020B0503030403020204" pitchFamily="34" charset="0"/>
              </a:rPr>
              <a:t> </a:t>
            </a:r>
            <a:r>
              <a:rPr lang="de-DE" dirty="0"/>
              <a:t>und entpackt diesen</a:t>
            </a:r>
          </a:p>
          <a:p>
            <a:r>
              <a:rPr lang="de-DE" dirty="0"/>
              <a:t>Doppelklick auf die Datei db_kurs.exe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IP-Adresse (127.0.0.1 </a:t>
            </a:r>
            <a:r>
              <a:rPr lang="de-DE" sz="2800" dirty="0"/>
              <a:t>⇨</a:t>
            </a:r>
            <a:r>
              <a:rPr lang="de-DE" dirty="0"/>
              <a:t> dein Computer) und Port (hier: 1024) im Browser eingeben (zusammen hier: 127.0.0.1:1024) </a:t>
            </a:r>
            <a:r>
              <a:rPr lang="de-DE" sz="2800" dirty="0"/>
              <a:t>⇨</a:t>
            </a:r>
            <a:r>
              <a:rPr lang="de-DE" dirty="0"/>
              <a:t> Enter drücken</a:t>
            </a:r>
          </a:p>
          <a:p>
            <a:r>
              <a:rPr lang="de-DE" dirty="0"/>
              <a:t>Bearbeitet die Aufgaben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1852793-F9D8-0995-F7CD-A153F9DB9F1E}"/>
              </a:ext>
            </a:extLst>
          </p:cNvPr>
          <p:cNvPicPr/>
          <p:nvPr/>
        </p:nvPicPr>
        <p:blipFill rotWithShape="1">
          <a:blip r:embed="rId2"/>
          <a:srcRect t="23947"/>
          <a:stretch/>
        </p:blipFill>
        <p:spPr>
          <a:xfrm>
            <a:off x="942228" y="2390501"/>
            <a:ext cx="10322672" cy="1808480"/>
          </a:xfrm>
          <a:prstGeom prst="rect">
            <a:avLst/>
          </a:prstGeom>
          <a:noFill/>
          <a:ln>
            <a:noFill/>
            <a:prstDash/>
          </a:ln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3B428101-6634-154F-EC29-D5F59B875731}"/>
              </a:ext>
            </a:extLst>
          </p:cNvPr>
          <p:cNvSpPr/>
          <p:nvPr/>
        </p:nvSpPr>
        <p:spPr>
          <a:xfrm>
            <a:off x="2590800" y="3596567"/>
            <a:ext cx="2705100" cy="310314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0645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de-DE" sz="4400" b="0" strike="noStrike" spc="-1" dirty="0">
                <a:solidFill>
                  <a:srgbClr val="000000"/>
                </a:solidFill>
                <a:latin typeface="+mj-lt"/>
              </a:rPr>
              <a:t>Gesamtausstoß (in kg) </a:t>
            </a:r>
            <a:endParaRPr lang="en-US" sz="4400" b="0" strike="noStrike" spc="-1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PlaceHolder 2"/>
              <p:cNvSpPr>
                <a:spLocks noGrp="1"/>
              </p:cNvSpPr>
              <p:nvPr>
                <p:ph idx="1"/>
              </p:nvPr>
            </p:nvSpPr>
            <p:spPr>
              <a:prstGeom prst="rect">
                <a:avLst/>
              </a:prstGeom>
              <a:noFill/>
              <a:ln w="0">
                <a:noFill/>
              </a:ln>
            </p:spPr>
            <p:txBody>
              <a:bodyPr lIns="90000" tIns="45000" rIns="90000" bIns="45000" anchor="t">
                <a:noAutofit/>
              </a:bodyPr>
              <a:lstStyle/>
              <a:p>
                <a:pPr>
                  <a:lnSpc>
                    <a:spcPct val="90000"/>
                  </a:lnSpc>
                  <a:spcBef>
                    <a:spcPts val="1001"/>
                  </a:spcBef>
                  <a:buClr>
                    <a:srgbClr val="000000"/>
                  </a:buClr>
                </a:pPr>
                <a:r>
                  <a:rPr lang="de-DE" sz="2800" b="0" strike="noStrike" spc="-1" dirty="0">
                    <a:solidFill>
                      <a:srgbClr val="000000"/>
                    </a:solidFill>
                    <a:latin typeface="+mn-lt"/>
                    <a:cs typeface="Calibri" panose="020F0502020204030204" pitchFamily="34" charset="0"/>
                  </a:rPr>
                  <a:t>Alle Gase mit Klimaeinfluss berücksichtigt </a:t>
                </a:r>
              </a:p>
              <a:p>
                <a:pPr>
                  <a:lnSpc>
                    <a:spcPct val="90000"/>
                  </a:lnSpc>
                  <a:spcBef>
                    <a:spcPts val="1001"/>
                  </a:spcBef>
                  <a:buClr>
                    <a:srgbClr val="000000"/>
                  </a:buClr>
                </a:pPr>
                <a:r>
                  <a:rPr lang="de-DE" sz="2800" b="0" strike="noStrike" spc="-1" dirty="0">
                    <a:solidFill>
                      <a:srgbClr val="000000"/>
                    </a:solidFill>
                    <a:latin typeface="+mn-lt"/>
                    <a:cs typeface="Calibri" panose="020F0502020204030204" pitchFamily="34" charset="0"/>
                  </a:rPr>
                  <a:t>Umrechnung auf den </a:t>
                </a:r>
                <a14:m>
                  <m:oMath xmlns:m="http://schemas.openxmlformats.org/officeDocument/2006/math">
                    <m:r>
                      <a:rPr lang="de-DE" sz="2800" b="0" i="1" strike="noStrike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𝐶</m:t>
                    </m:r>
                    <m:sSub>
                      <m:sSubPr>
                        <m:ctrlPr>
                          <a:rPr lang="de-DE" sz="28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sz="28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𝑂</m:t>
                        </m:r>
                      </m:e>
                      <m:sub>
                        <m:r>
                          <a:rPr lang="de-DE" sz="2800" b="0" i="1" strike="noStrike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de-DE" sz="2800" b="0" strike="noStrike" spc="-1" dirty="0">
                    <a:solidFill>
                      <a:srgbClr val="000000"/>
                    </a:solidFill>
                    <a:latin typeface="+mn-lt"/>
                    <a:cs typeface="Calibri" panose="020F0502020204030204" pitchFamily="34" charset="0"/>
                  </a:rPr>
                  <a:t>-Ausstoß </a:t>
                </a:r>
                <a:r>
                  <a:rPr lang="de-DE" spc="-1" dirty="0">
                    <a:solidFill>
                      <a:srgbClr val="000000"/>
                    </a:solidFill>
                    <a:latin typeface="+mn-lt"/>
                    <a:cs typeface="Calibri" panose="020F0502020204030204" pitchFamily="34" charset="0"/>
                  </a:rPr>
                  <a:t>in</a:t>
                </a:r>
                <a:r>
                  <a:rPr lang="de-DE" sz="2800" b="0" strike="noStrike" spc="-1" dirty="0">
                    <a:solidFill>
                      <a:srgbClr val="000000"/>
                    </a:solidFill>
                    <a:latin typeface="+mn-lt"/>
                    <a:cs typeface="Calibri" panose="020F0502020204030204" pitchFamily="34" charset="0"/>
                  </a:rPr>
                  <a:t> kg der denselben Klima-Effekt hätte</a:t>
                </a:r>
              </a:p>
              <a:p>
                <a:pPr>
                  <a:lnSpc>
                    <a:spcPct val="90000"/>
                  </a:lnSpc>
                  <a:spcBef>
                    <a:spcPts val="1001"/>
                  </a:spcBef>
                  <a:buClr>
                    <a:srgbClr val="000000"/>
                  </a:buClr>
                </a:pPr>
                <a:r>
                  <a:rPr lang="de-DE" spc="-1" dirty="0">
                    <a:solidFill>
                      <a:srgbClr val="000000"/>
                    </a:solidFill>
                    <a:latin typeface="+mn-lt"/>
                    <a:cs typeface="Calibri" panose="020F0502020204030204" pitchFamily="34" charset="0"/>
                  </a:rPr>
                  <a:t>Umfasst</a:t>
                </a:r>
              </a:p>
              <a:p>
                <a:pPr lvl="1">
                  <a:spcBef>
                    <a:spcPts val="1001"/>
                  </a:spcBef>
                  <a:buClr>
                    <a:srgbClr val="000000"/>
                  </a:buClr>
                </a:pPr>
                <a:r>
                  <a:rPr lang="de-DE" b="0" strike="noStrike" spc="-1" dirty="0">
                    <a:solidFill>
                      <a:srgbClr val="000000"/>
                    </a:solidFill>
                    <a:latin typeface="+mn-lt"/>
                    <a:cs typeface="Calibri" panose="020F0502020204030204" pitchFamily="34" charset="0"/>
                  </a:rPr>
                  <a:t>Produktion &amp; Landverdrängung</a:t>
                </a:r>
              </a:p>
              <a:p>
                <a:pPr lvl="1">
                  <a:spcBef>
                    <a:spcPts val="1001"/>
                  </a:spcBef>
                  <a:buClr>
                    <a:srgbClr val="000000"/>
                  </a:buClr>
                </a:pPr>
                <a:r>
                  <a:rPr lang="de-DE" spc="-1" dirty="0">
                    <a:solidFill>
                      <a:srgbClr val="000000"/>
                    </a:solidFill>
                    <a:latin typeface="+mn-lt"/>
                    <a:cs typeface="Calibri" panose="020F0502020204030204" pitchFamily="34" charset="0"/>
                  </a:rPr>
                  <a:t>Transport</a:t>
                </a:r>
              </a:p>
              <a:p>
                <a:pPr lvl="1">
                  <a:spcBef>
                    <a:spcPts val="1001"/>
                  </a:spcBef>
                  <a:buClr>
                    <a:srgbClr val="000000"/>
                  </a:buClr>
                </a:pPr>
                <a:r>
                  <a:rPr lang="de-DE" b="0" strike="noStrike" spc="-1" dirty="0">
                    <a:solidFill>
                      <a:srgbClr val="000000"/>
                    </a:solidFill>
                    <a:latin typeface="+mn-lt"/>
                    <a:cs typeface="Calibri" panose="020F0502020204030204" pitchFamily="34" charset="0"/>
                  </a:rPr>
                  <a:t>Verpackung</a:t>
                </a:r>
              </a:p>
              <a:p>
                <a:pPr lvl="1">
                  <a:spcBef>
                    <a:spcPts val="1001"/>
                  </a:spcBef>
                  <a:buClr>
                    <a:srgbClr val="000000"/>
                  </a:buClr>
                </a:pPr>
                <a:r>
                  <a:rPr lang="de-DE" spc="-1" dirty="0">
                    <a:solidFill>
                      <a:srgbClr val="000000"/>
                    </a:solidFill>
                    <a:latin typeface="+mn-lt"/>
                    <a:cs typeface="Calibri" panose="020F0502020204030204" pitchFamily="34" charset="0"/>
                  </a:rPr>
                  <a:t>Verkauf (z.B. Kühlung)</a:t>
                </a:r>
                <a:endParaRPr lang="de-DE" b="0" strike="noStrike" spc="-1" dirty="0">
                  <a:solidFill>
                    <a:srgbClr val="000000"/>
                  </a:solidFill>
                  <a:latin typeface="+mn-lt"/>
                  <a:cs typeface="Calibri" panose="020F0502020204030204" pitchFamily="34" charset="0"/>
                </a:endParaRPr>
              </a:p>
              <a:p>
                <a:pPr>
                  <a:lnSpc>
                    <a:spcPct val="90000"/>
                  </a:lnSpc>
                  <a:spcBef>
                    <a:spcPts val="1001"/>
                  </a:spcBef>
                  <a:buClr>
                    <a:srgbClr val="000000"/>
                  </a:buClr>
                </a:pPr>
                <a:r>
                  <a:rPr lang="de-DE" sz="2800" b="0" strike="noStrike" spc="-1" dirty="0">
                    <a:solidFill>
                      <a:srgbClr val="000000"/>
                    </a:solidFill>
                    <a:latin typeface="+mn-lt"/>
                    <a:cs typeface="Calibri" panose="020F0502020204030204" pitchFamily="34" charset="0"/>
                  </a:rPr>
                  <a:t>Angabe in kg pro 1kg produzierte Lebensmittel</a:t>
                </a:r>
                <a:endParaRPr lang="en-US" sz="2800" b="0" strike="noStrike" spc="-1" dirty="0">
                  <a:latin typeface="+mn-lt"/>
                  <a:cs typeface="Calibri" panose="020F0502020204030204" pitchFamily="34" charset="0"/>
                </a:endParaRPr>
              </a:p>
              <a:p>
                <a:pPr>
                  <a:lnSpc>
                    <a:spcPct val="90000"/>
                  </a:lnSpc>
                  <a:spcBef>
                    <a:spcPts val="1001"/>
                  </a:spcBef>
                  <a:buNone/>
                </a:pPr>
                <a:endParaRPr lang="en-US" sz="2800" b="0" strike="noStrike" spc="-1" dirty="0">
                  <a:latin typeface="+mn-lt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3" name="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prstGeom prst="rect">
                <a:avLst/>
              </a:prstGeom>
              <a:blipFill>
                <a:blip r:embed="rId2"/>
                <a:stretch>
                  <a:fillRect l="-1002" t="-2091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8898CE3-080F-BC88-114D-F93938DA54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085" y="385529"/>
            <a:ext cx="10947400" cy="5250826"/>
          </a:xfrm>
        </p:spPr>
        <p:txBody>
          <a:bodyPr/>
          <a:lstStyle/>
          <a:p>
            <a:r>
              <a:rPr lang="de-DE" dirty="0"/>
              <a:t>Ihr habt 24 Streichhölzer zur Verfügung. Verteilt diese so auf die 6 Lebensmittel, sodass deren Anzahl den Anteil am Gesamtausstoß aller 6 Lebensmittel zusammen repräsentiert.</a:t>
            </a:r>
          </a:p>
          <a:p>
            <a:r>
              <a:rPr lang="de-DE" dirty="0" err="1"/>
              <a:t>Bsp</a:t>
            </a:r>
            <a:r>
              <a:rPr lang="de-DE" dirty="0"/>
              <a:t>: Alle mit dem gleichen Gesamtausstoß </a:t>
            </a:r>
            <a:r>
              <a:rPr lang="de-DE" sz="2800" dirty="0"/>
              <a:t>⇨</a:t>
            </a:r>
            <a:r>
              <a:rPr lang="de-DE" dirty="0"/>
              <a:t> je 4 Streichhölzer</a:t>
            </a:r>
          </a:p>
          <a:p>
            <a:endParaRPr lang="de-DE" dirty="0"/>
          </a:p>
          <a:p>
            <a:endParaRPr lang="de-DE" dirty="0"/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8F84105E-044E-829C-685C-E57CDA5A72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77159"/>
              </p:ext>
            </p:extLst>
          </p:nvPr>
        </p:nvGraphicFramePr>
        <p:xfrm>
          <a:off x="444895" y="2403728"/>
          <a:ext cx="11302212" cy="4114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3649">
                  <a:extLst>
                    <a:ext uri="{9D8B030D-6E8A-4147-A177-3AD203B41FA5}">
                      <a16:colId xmlns:a16="http://schemas.microsoft.com/office/drawing/2014/main" val="3342638555"/>
                    </a:ext>
                  </a:extLst>
                </a:gridCol>
                <a:gridCol w="1305509">
                  <a:extLst>
                    <a:ext uri="{9D8B030D-6E8A-4147-A177-3AD203B41FA5}">
                      <a16:colId xmlns:a16="http://schemas.microsoft.com/office/drawing/2014/main" val="1033027137"/>
                    </a:ext>
                  </a:extLst>
                </a:gridCol>
                <a:gridCol w="1305509">
                  <a:extLst>
                    <a:ext uri="{9D8B030D-6E8A-4147-A177-3AD203B41FA5}">
                      <a16:colId xmlns:a16="http://schemas.microsoft.com/office/drawing/2014/main" val="3627753435"/>
                    </a:ext>
                  </a:extLst>
                </a:gridCol>
                <a:gridCol w="1372485">
                  <a:extLst>
                    <a:ext uri="{9D8B030D-6E8A-4147-A177-3AD203B41FA5}">
                      <a16:colId xmlns:a16="http://schemas.microsoft.com/office/drawing/2014/main" val="3846601614"/>
                    </a:ext>
                  </a:extLst>
                </a:gridCol>
                <a:gridCol w="1238533">
                  <a:extLst>
                    <a:ext uri="{9D8B030D-6E8A-4147-A177-3AD203B41FA5}">
                      <a16:colId xmlns:a16="http://schemas.microsoft.com/office/drawing/2014/main" val="1833240210"/>
                    </a:ext>
                  </a:extLst>
                </a:gridCol>
                <a:gridCol w="1305509">
                  <a:extLst>
                    <a:ext uri="{9D8B030D-6E8A-4147-A177-3AD203B41FA5}">
                      <a16:colId xmlns:a16="http://schemas.microsoft.com/office/drawing/2014/main" val="4162203743"/>
                    </a:ext>
                  </a:extLst>
                </a:gridCol>
                <a:gridCol w="1305509">
                  <a:extLst>
                    <a:ext uri="{9D8B030D-6E8A-4147-A177-3AD203B41FA5}">
                      <a16:colId xmlns:a16="http://schemas.microsoft.com/office/drawing/2014/main" val="2237842260"/>
                    </a:ext>
                  </a:extLst>
                </a:gridCol>
                <a:gridCol w="1305509">
                  <a:extLst>
                    <a:ext uri="{9D8B030D-6E8A-4147-A177-3AD203B41FA5}">
                      <a16:colId xmlns:a16="http://schemas.microsoft.com/office/drawing/2014/main" val="3724695814"/>
                    </a:ext>
                  </a:extLst>
                </a:gridCol>
              </a:tblGrid>
              <a:tr h="405628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Pizza mit Käse &amp; Tomaten</a:t>
                      </a:r>
                    </a:p>
                  </a:txBody>
                  <a:tcPr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Hähnchen</a:t>
                      </a:r>
                    </a:p>
                  </a:txBody>
                  <a:tcPr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Rinderhack</a:t>
                      </a:r>
                    </a:p>
                  </a:txBody>
                  <a:tcPr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Apfel</a:t>
                      </a:r>
                    </a:p>
                  </a:txBody>
                  <a:tcPr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Thunfisch (Dose)</a:t>
                      </a:r>
                    </a:p>
                  </a:txBody>
                  <a:tcPr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Rosenkohl</a:t>
                      </a:r>
                    </a:p>
                  </a:txBody>
                  <a:tcPr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Alle zusammen</a:t>
                      </a:r>
                    </a:p>
                  </a:txBody>
                  <a:tcPr>
                    <a:solidFill>
                      <a:srgbClr val="00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6920866"/>
                  </a:ext>
                </a:extLst>
              </a:tr>
              <a:tr h="1600287">
                <a:tc>
                  <a:txBody>
                    <a:bodyPr/>
                    <a:lstStyle/>
                    <a:p>
                      <a:r>
                        <a:rPr lang="de-DE" sz="2000" dirty="0"/>
                        <a:t>Gesamtausstoß in kg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endParaRPr lang="de-DE" sz="2400" dirty="0"/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endParaRPr lang="de-DE" sz="2400" dirty="0"/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endParaRPr lang="de-DE" sz="2400" dirty="0"/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endParaRPr lang="de-DE" sz="2400" dirty="0"/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endParaRPr lang="de-DE" sz="2400" dirty="0"/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endParaRPr lang="de-DE" sz="2400" dirty="0"/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45,23</a:t>
                      </a:r>
                    </a:p>
                  </a:txBody>
                  <a:tcPr marT="144000"/>
                </a:tc>
                <a:extLst>
                  <a:ext uri="{0D108BD9-81ED-4DB2-BD59-A6C34878D82A}">
                    <a16:rowId xmlns:a16="http://schemas.microsoft.com/office/drawing/2014/main" val="1937401784"/>
                  </a:ext>
                </a:extLst>
              </a:tr>
              <a:tr h="1600287">
                <a:tc>
                  <a:txBody>
                    <a:bodyPr/>
                    <a:lstStyle/>
                    <a:p>
                      <a:r>
                        <a:rPr lang="de-DE" sz="2000" dirty="0"/>
                        <a:t>Entsprechende Anzahl an Streichhölzern (gerundet)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endParaRPr lang="de-DE" sz="2400" dirty="0"/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endParaRPr lang="de-DE" sz="2400" dirty="0"/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endParaRPr lang="de-DE" sz="2400" dirty="0"/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endParaRPr lang="de-DE" sz="2400" dirty="0"/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endParaRPr lang="de-DE" sz="2400" dirty="0"/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endParaRPr lang="de-DE" sz="2400" dirty="0"/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24</a:t>
                      </a:r>
                    </a:p>
                  </a:txBody>
                  <a:tcPr marT="144000"/>
                </a:tc>
                <a:extLst>
                  <a:ext uri="{0D108BD9-81ED-4DB2-BD59-A6C34878D82A}">
                    <a16:rowId xmlns:a16="http://schemas.microsoft.com/office/drawing/2014/main" val="22545067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5123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662AF8-3530-8208-2973-8AC37326B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98668E-AF22-7C92-66D5-90321AA99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69B9653-37CC-7512-A648-6F21724B94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t="14008" r="8131" b="10262"/>
          <a:stretch/>
        </p:blipFill>
        <p:spPr>
          <a:xfrm rot="5400000">
            <a:off x="2714158" y="-1612433"/>
            <a:ext cx="6871257" cy="1006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343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8898CE3-080F-BC88-114D-F93938DA54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085" y="385529"/>
            <a:ext cx="10947400" cy="5250826"/>
          </a:xfrm>
        </p:spPr>
        <p:txBody>
          <a:bodyPr/>
          <a:lstStyle/>
          <a:p>
            <a:r>
              <a:rPr lang="de-DE" dirty="0"/>
              <a:t>Ihr habt 24 Streichhölzer zur Verfügung. Verteilt diese so auf die 6 Lebensmittel, sodass deren Anzahl den Anteil am Gesamtausstoß repräsentiert.</a:t>
            </a:r>
          </a:p>
          <a:p>
            <a:r>
              <a:rPr lang="de-DE" dirty="0" err="1"/>
              <a:t>Bsp</a:t>
            </a:r>
            <a:r>
              <a:rPr lang="de-DE" dirty="0"/>
              <a:t>: Alle mit dem gleichen Gesamtausstoß </a:t>
            </a:r>
            <a:r>
              <a:rPr lang="de-DE" sz="2800" dirty="0"/>
              <a:t>⇨</a:t>
            </a:r>
            <a:r>
              <a:rPr lang="de-DE" dirty="0"/>
              <a:t> je 4 Streichhölzer</a:t>
            </a:r>
          </a:p>
          <a:p>
            <a:endParaRPr lang="de-DE" dirty="0"/>
          </a:p>
          <a:p>
            <a:endParaRPr lang="de-DE" dirty="0"/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8F84105E-044E-829C-685C-E57CDA5A72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646436"/>
              </p:ext>
            </p:extLst>
          </p:nvPr>
        </p:nvGraphicFramePr>
        <p:xfrm>
          <a:off x="444895" y="2403728"/>
          <a:ext cx="11302212" cy="4114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3649">
                  <a:extLst>
                    <a:ext uri="{9D8B030D-6E8A-4147-A177-3AD203B41FA5}">
                      <a16:colId xmlns:a16="http://schemas.microsoft.com/office/drawing/2014/main" val="3342638555"/>
                    </a:ext>
                  </a:extLst>
                </a:gridCol>
                <a:gridCol w="1305509">
                  <a:extLst>
                    <a:ext uri="{9D8B030D-6E8A-4147-A177-3AD203B41FA5}">
                      <a16:colId xmlns:a16="http://schemas.microsoft.com/office/drawing/2014/main" val="1033027137"/>
                    </a:ext>
                  </a:extLst>
                </a:gridCol>
                <a:gridCol w="1305509">
                  <a:extLst>
                    <a:ext uri="{9D8B030D-6E8A-4147-A177-3AD203B41FA5}">
                      <a16:colId xmlns:a16="http://schemas.microsoft.com/office/drawing/2014/main" val="3627753435"/>
                    </a:ext>
                  </a:extLst>
                </a:gridCol>
                <a:gridCol w="1372485">
                  <a:extLst>
                    <a:ext uri="{9D8B030D-6E8A-4147-A177-3AD203B41FA5}">
                      <a16:colId xmlns:a16="http://schemas.microsoft.com/office/drawing/2014/main" val="3846601614"/>
                    </a:ext>
                  </a:extLst>
                </a:gridCol>
                <a:gridCol w="1238533">
                  <a:extLst>
                    <a:ext uri="{9D8B030D-6E8A-4147-A177-3AD203B41FA5}">
                      <a16:colId xmlns:a16="http://schemas.microsoft.com/office/drawing/2014/main" val="1833240210"/>
                    </a:ext>
                  </a:extLst>
                </a:gridCol>
                <a:gridCol w="1305509">
                  <a:extLst>
                    <a:ext uri="{9D8B030D-6E8A-4147-A177-3AD203B41FA5}">
                      <a16:colId xmlns:a16="http://schemas.microsoft.com/office/drawing/2014/main" val="4162203743"/>
                    </a:ext>
                  </a:extLst>
                </a:gridCol>
                <a:gridCol w="1305509">
                  <a:extLst>
                    <a:ext uri="{9D8B030D-6E8A-4147-A177-3AD203B41FA5}">
                      <a16:colId xmlns:a16="http://schemas.microsoft.com/office/drawing/2014/main" val="2237842260"/>
                    </a:ext>
                  </a:extLst>
                </a:gridCol>
                <a:gridCol w="1305509">
                  <a:extLst>
                    <a:ext uri="{9D8B030D-6E8A-4147-A177-3AD203B41FA5}">
                      <a16:colId xmlns:a16="http://schemas.microsoft.com/office/drawing/2014/main" val="3724695814"/>
                    </a:ext>
                  </a:extLst>
                </a:gridCol>
              </a:tblGrid>
              <a:tr h="405628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Pizza mit Käse &amp; Tomaten</a:t>
                      </a:r>
                    </a:p>
                  </a:txBody>
                  <a:tcPr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Hähnchen</a:t>
                      </a:r>
                    </a:p>
                  </a:txBody>
                  <a:tcPr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Rinderhack</a:t>
                      </a:r>
                    </a:p>
                  </a:txBody>
                  <a:tcPr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Apfel</a:t>
                      </a:r>
                    </a:p>
                  </a:txBody>
                  <a:tcPr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Thunfisch (Dose)</a:t>
                      </a:r>
                    </a:p>
                  </a:txBody>
                  <a:tcPr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Rosenkohl</a:t>
                      </a:r>
                    </a:p>
                  </a:txBody>
                  <a:tcPr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Alle zusammen</a:t>
                      </a:r>
                    </a:p>
                  </a:txBody>
                  <a:tcPr>
                    <a:solidFill>
                      <a:srgbClr val="00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6920866"/>
                  </a:ext>
                </a:extLst>
              </a:tr>
              <a:tr h="1600287">
                <a:tc>
                  <a:txBody>
                    <a:bodyPr/>
                    <a:lstStyle/>
                    <a:p>
                      <a:r>
                        <a:rPr lang="de-DE" sz="2000" dirty="0"/>
                        <a:t>Gesamtausstoß in kg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2,96</a:t>
                      </a:r>
                    </a:p>
                    <a:p>
                      <a:pPr algn="ctr"/>
                      <a:r>
                        <a:rPr lang="de-DE" sz="2400" dirty="0"/>
                        <a:t>(~7%)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3,25</a:t>
                      </a:r>
                    </a:p>
                    <a:p>
                      <a:pPr algn="ctr"/>
                      <a:r>
                        <a:rPr lang="de-DE" sz="2400" dirty="0"/>
                        <a:t>(~7%)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32,51</a:t>
                      </a:r>
                    </a:p>
                    <a:p>
                      <a:pPr algn="ctr"/>
                      <a:r>
                        <a:rPr lang="de-DE" sz="2400" dirty="0"/>
                        <a:t>(~72%)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0,66</a:t>
                      </a:r>
                    </a:p>
                    <a:p>
                      <a:pPr algn="ctr"/>
                      <a:r>
                        <a:rPr lang="de-DE" sz="2400" dirty="0"/>
                        <a:t>(~1%)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5,6</a:t>
                      </a:r>
                    </a:p>
                    <a:p>
                      <a:pPr algn="ctr"/>
                      <a:r>
                        <a:rPr lang="de-DE" sz="2400" dirty="0"/>
                        <a:t>(~12%)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0,25</a:t>
                      </a:r>
                    </a:p>
                    <a:p>
                      <a:pPr algn="ctr"/>
                      <a:r>
                        <a:rPr lang="de-DE" sz="2400" dirty="0"/>
                        <a:t>(~1%)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45,23</a:t>
                      </a:r>
                    </a:p>
                  </a:txBody>
                  <a:tcPr marT="144000"/>
                </a:tc>
                <a:extLst>
                  <a:ext uri="{0D108BD9-81ED-4DB2-BD59-A6C34878D82A}">
                    <a16:rowId xmlns:a16="http://schemas.microsoft.com/office/drawing/2014/main" val="1937401784"/>
                  </a:ext>
                </a:extLst>
              </a:tr>
              <a:tr h="1600287">
                <a:tc>
                  <a:txBody>
                    <a:bodyPr/>
                    <a:lstStyle/>
                    <a:p>
                      <a:r>
                        <a:rPr lang="de-DE" sz="2000" dirty="0"/>
                        <a:t>Entsprechende Anzahl an Streichhölzern (gerundet)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2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2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17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0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3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0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24</a:t>
                      </a:r>
                    </a:p>
                  </a:txBody>
                  <a:tcPr marT="144000"/>
                </a:tc>
                <a:extLst>
                  <a:ext uri="{0D108BD9-81ED-4DB2-BD59-A6C34878D82A}">
                    <a16:rowId xmlns:a16="http://schemas.microsoft.com/office/drawing/2014/main" val="22545067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181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8898CE3-080F-BC88-114D-F93938DA54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085" y="385529"/>
            <a:ext cx="10947400" cy="5250826"/>
          </a:xfrm>
        </p:spPr>
        <p:txBody>
          <a:bodyPr/>
          <a:lstStyle/>
          <a:p>
            <a:r>
              <a:rPr lang="de-DE" dirty="0"/>
              <a:t>Wenn wir 200 Streichhölzer nehmen, könnten wir dem Rosenkohl ein Streichholz geben. Das Rinderhack hätte dann 144 Streichhölzer.</a:t>
            </a:r>
          </a:p>
          <a:p>
            <a:r>
              <a:rPr lang="de-DE" dirty="0"/>
              <a:t>Was kann man daraus ablesen?</a:t>
            </a:r>
          </a:p>
          <a:p>
            <a:endParaRPr lang="de-DE" dirty="0"/>
          </a:p>
          <a:p>
            <a:endParaRPr lang="de-DE" dirty="0"/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8F84105E-044E-829C-685C-E57CDA5A72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43738"/>
              </p:ext>
            </p:extLst>
          </p:nvPr>
        </p:nvGraphicFramePr>
        <p:xfrm>
          <a:off x="444895" y="2403728"/>
          <a:ext cx="11302212" cy="4114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3649">
                  <a:extLst>
                    <a:ext uri="{9D8B030D-6E8A-4147-A177-3AD203B41FA5}">
                      <a16:colId xmlns:a16="http://schemas.microsoft.com/office/drawing/2014/main" val="3342638555"/>
                    </a:ext>
                  </a:extLst>
                </a:gridCol>
                <a:gridCol w="1305509">
                  <a:extLst>
                    <a:ext uri="{9D8B030D-6E8A-4147-A177-3AD203B41FA5}">
                      <a16:colId xmlns:a16="http://schemas.microsoft.com/office/drawing/2014/main" val="1033027137"/>
                    </a:ext>
                  </a:extLst>
                </a:gridCol>
                <a:gridCol w="1305509">
                  <a:extLst>
                    <a:ext uri="{9D8B030D-6E8A-4147-A177-3AD203B41FA5}">
                      <a16:colId xmlns:a16="http://schemas.microsoft.com/office/drawing/2014/main" val="3627753435"/>
                    </a:ext>
                  </a:extLst>
                </a:gridCol>
                <a:gridCol w="1378462">
                  <a:extLst>
                    <a:ext uri="{9D8B030D-6E8A-4147-A177-3AD203B41FA5}">
                      <a16:colId xmlns:a16="http://schemas.microsoft.com/office/drawing/2014/main" val="3846601614"/>
                    </a:ext>
                  </a:extLst>
                </a:gridCol>
                <a:gridCol w="1232556">
                  <a:extLst>
                    <a:ext uri="{9D8B030D-6E8A-4147-A177-3AD203B41FA5}">
                      <a16:colId xmlns:a16="http://schemas.microsoft.com/office/drawing/2014/main" val="1833240210"/>
                    </a:ext>
                  </a:extLst>
                </a:gridCol>
                <a:gridCol w="1305509">
                  <a:extLst>
                    <a:ext uri="{9D8B030D-6E8A-4147-A177-3AD203B41FA5}">
                      <a16:colId xmlns:a16="http://schemas.microsoft.com/office/drawing/2014/main" val="4162203743"/>
                    </a:ext>
                  </a:extLst>
                </a:gridCol>
                <a:gridCol w="1305509">
                  <a:extLst>
                    <a:ext uri="{9D8B030D-6E8A-4147-A177-3AD203B41FA5}">
                      <a16:colId xmlns:a16="http://schemas.microsoft.com/office/drawing/2014/main" val="2237842260"/>
                    </a:ext>
                  </a:extLst>
                </a:gridCol>
                <a:gridCol w="1305509">
                  <a:extLst>
                    <a:ext uri="{9D8B030D-6E8A-4147-A177-3AD203B41FA5}">
                      <a16:colId xmlns:a16="http://schemas.microsoft.com/office/drawing/2014/main" val="3724695814"/>
                    </a:ext>
                  </a:extLst>
                </a:gridCol>
              </a:tblGrid>
              <a:tr h="405628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Pizza mit Käse &amp; Tomaten</a:t>
                      </a:r>
                    </a:p>
                  </a:txBody>
                  <a:tcPr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Hähnchen</a:t>
                      </a:r>
                    </a:p>
                  </a:txBody>
                  <a:tcPr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Rinderhack</a:t>
                      </a:r>
                    </a:p>
                  </a:txBody>
                  <a:tcPr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Apfel</a:t>
                      </a:r>
                    </a:p>
                  </a:txBody>
                  <a:tcPr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Thunfisch (Dose)</a:t>
                      </a:r>
                    </a:p>
                  </a:txBody>
                  <a:tcPr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Rosenkohl</a:t>
                      </a:r>
                    </a:p>
                  </a:txBody>
                  <a:tcPr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Alle zusammen</a:t>
                      </a:r>
                    </a:p>
                  </a:txBody>
                  <a:tcPr>
                    <a:solidFill>
                      <a:srgbClr val="00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6920866"/>
                  </a:ext>
                </a:extLst>
              </a:tr>
              <a:tr h="1600287">
                <a:tc>
                  <a:txBody>
                    <a:bodyPr/>
                    <a:lstStyle/>
                    <a:p>
                      <a:r>
                        <a:rPr lang="de-DE" sz="2000" dirty="0"/>
                        <a:t>Gesamtausstoß in kg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2,96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3,25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32,51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0,66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5,6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0,25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45,23</a:t>
                      </a:r>
                    </a:p>
                  </a:txBody>
                  <a:tcPr marT="144000"/>
                </a:tc>
                <a:extLst>
                  <a:ext uri="{0D108BD9-81ED-4DB2-BD59-A6C34878D82A}">
                    <a16:rowId xmlns:a16="http://schemas.microsoft.com/office/drawing/2014/main" val="1937401784"/>
                  </a:ext>
                </a:extLst>
              </a:tr>
              <a:tr h="1600287">
                <a:tc>
                  <a:txBody>
                    <a:bodyPr/>
                    <a:lstStyle/>
                    <a:p>
                      <a:r>
                        <a:rPr lang="de-DE" sz="2000" dirty="0"/>
                        <a:t>Entsprechende Anzahl an Streichhölzern (gerundet)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13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14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144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3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25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1</a:t>
                      </a: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200</a:t>
                      </a:r>
                    </a:p>
                  </a:txBody>
                  <a:tcPr marT="144000"/>
                </a:tc>
                <a:extLst>
                  <a:ext uri="{0D108BD9-81ED-4DB2-BD59-A6C34878D82A}">
                    <a16:rowId xmlns:a16="http://schemas.microsoft.com/office/drawing/2014/main" val="22545067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2211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5" name="Chart 9"/>
          <p:cNvGraphicFramePr/>
          <p:nvPr>
            <p:extLst>
              <p:ext uri="{D42A27DB-BD31-4B8C-83A1-F6EECF244321}">
                <p14:modId xmlns:p14="http://schemas.microsoft.com/office/powerpoint/2010/main" val="2001531123"/>
              </p:ext>
            </p:extLst>
          </p:nvPr>
        </p:nvGraphicFramePr>
        <p:xfrm>
          <a:off x="1698545" y="342900"/>
          <a:ext cx="8794910" cy="5928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B3A6BF3B-08F6-1080-ECED-F1D2D7545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de-DE" sz="4400" b="0" strike="noStrike" spc="-1" dirty="0">
                <a:solidFill>
                  <a:srgbClr val="000000"/>
                </a:solidFill>
                <a:latin typeface="+mj-lt"/>
              </a:rPr>
              <a:t>Landwirtschaft (in kg) </a:t>
            </a:r>
            <a:endParaRPr lang="en-US" sz="4400" b="0" strike="noStrike" spc="-1" dirty="0">
              <a:latin typeface="+mj-lt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idx="1"/>
          </p:nvPr>
        </p:nvSpPr>
        <p:spPr>
          <a:xfrm>
            <a:off x="676087" y="1371647"/>
            <a:ext cx="5153213" cy="525082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de-DE" sz="2800" b="0" strike="noStrike" spc="-1" dirty="0">
                <a:solidFill>
                  <a:srgbClr val="000000"/>
                </a:solidFill>
                <a:latin typeface="+mn-lt"/>
              </a:rPr>
              <a:t>Einfluss der Landwirtschaft eines Lebensmittels auf das Klima </a:t>
            </a:r>
            <a:endParaRPr lang="en-US" sz="2800" b="0" strike="noStrike" spc="-1" dirty="0">
              <a:latin typeface="+mn-lt"/>
            </a:endParaRPr>
          </a:p>
          <a:p>
            <a:pPr lvl="1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</a:pPr>
            <a:r>
              <a:rPr lang="de-DE" sz="2400" b="0" strike="noStrike" spc="-1" dirty="0">
                <a:solidFill>
                  <a:srgbClr val="000000"/>
                </a:solidFill>
                <a:latin typeface="+mn-lt"/>
              </a:rPr>
              <a:t>Maschinen (auch Herstellung der Maschinen) </a:t>
            </a:r>
            <a:endParaRPr lang="en-US" sz="2400" b="0" strike="noStrike" spc="-1" dirty="0">
              <a:latin typeface="+mn-lt"/>
            </a:endParaRPr>
          </a:p>
          <a:p>
            <a:pPr lvl="1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</a:pPr>
            <a:r>
              <a:rPr lang="de-DE" sz="2400" b="0" strike="noStrike" spc="-1" dirty="0">
                <a:solidFill>
                  <a:srgbClr val="000000"/>
                </a:solidFill>
                <a:latin typeface="+mn-lt"/>
              </a:rPr>
              <a:t>Treibstoff</a:t>
            </a:r>
            <a:endParaRPr lang="en-US" sz="2400" b="0" strike="noStrike" spc="-1" dirty="0">
              <a:latin typeface="+mn-lt"/>
            </a:endParaRPr>
          </a:p>
          <a:p>
            <a:pPr lvl="1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</a:pPr>
            <a:r>
              <a:rPr lang="de-DE" sz="2400" b="0" strike="noStrike" spc="-1" dirty="0">
                <a:solidFill>
                  <a:srgbClr val="000000"/>
                </a:solidFill>
                <a:latin typeface="+mn-lt"/>
              </a:rPr>
              <a:t>Dünger</a:t>
            </a:r>
            <a:endParaRPr lang="en-US" sz="2400" b="0" strike="noStrike" spc="-1" dirty="0">
              <a:latin typeface="+mn-lt"/>
            </a:endParaRPr>
          </a:p>
          <a:p>
            <a:pPr lvl="1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</a:pPr>
            <a:r>
              <a:rPr lang="de-DE" sz="2400" b="0" strike="noStrike" spc="-1" dirty="0">
                <a:solidFill>
                  <a:srgbClr val="000000"/>
                </a:solidFill>
                <a:latin typeface="+mn-lt"/>
              </a:rPr>
              <a:t>Etc.</a:t>
            </a:r>
          </a:p>
        </p:txBody>
      </p:sp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AE112D3D-E07C-7A5D-321E-220F64AEC1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8968309"/>
              </p:ext>
            </p:extLst>
          </p:nvPr>
        </p:nvGraphicFramePr>
        <p:xfrm>
          <a:off x="7029450" y="1043516"/>
          <a:ext cx="4866716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de-DE" sz="4400" b="0" strike="noStrike" spc="-1" dirty="0">
                <a:solidFill>
                  <a:srgbClr val="000000"/>
                </a:solidFill>
                <a:latin typeface="+mj-lt"/>
              </a:rPr>
              <a:t>Landverdrängung (ILUC, (in kg) )</a:t>
            </a:r>
            <a:endParaRPr lang="en-US" sz="4400" b="0" strike="noStrike" spc="-1" dirty="0">
              <a:latin typeface="+mj-lt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idx="1"/>
          </p:nvPr>
        </p:nvSpPr>
        <p:spPr>
          <a:xfrm>
            <a:off x="676087" y="1371647"/>
            <a:ext cx="5927913" cy="525082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de-DE" sz="2800" b="0" strike="noStrike" spc="-1" dirty="0">
                <a:solidFill>
                  <a:srgbClr val="000000"/>
                </a:solidFill>
                <a:latin typeface="+mn-lt"/>
              </a:rPr>
              <a:t>Für neue Anbauflächen muss Land verdrängt werden (Wald roden, Moor trocknen, etc.) </a:t>
            </a:r>
            <a:endParaRPr lang="en-US" sz="2800" b="0" strike="noStrike" spc="-1" dirty="0">
              <a:latin typeface="+mn-lt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de-DE" sz="2800" b="0" strike="noStrike" spc="-1" dirty="0">
                <a:solidFill>
                  <a:srgbClr val="000000"/>
                </a:solidFill>
                <a:latin typeface="+mn-lt"/>
              </a:rPr>
              <a:t>Für einige Lebensmittel wird direkt oder indirekt mehr Fläche benötigt (z.B. für Futter)</a:t>
            </a:r>
            <a:endParaRPr lang="en-US" sz="2800" b="0" strike="noStrike" spc="-1" dirty="0">
              <a:latin typeface="+mn-lt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de-DE" sz="2800" b="0" strike="noStrike" spc="-1" dirty="0">
                <a:solidFill>
                  <a:srgbClr val="000000"/>
                </a:solidFill>
                <a:latin typeface="+mn-lt"/>
              </a:rPr>
              <a:t>Welchen Einfluss hat die neue Landnutzung auf das Klima? </a:t>
            </a:r>
            <a:endParaRPr lang="en-US" sz="2800" b="0" strike="noStrike" spc="-1" dirty="0">
              <a:latin typeface="+mn-lt"/>
            </a:endParaRPr>
          </a:p>
        </p:txBody>
      </p:sp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B2B663E9-D79A-C8B0-FFBA-42BC464BFD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76418780"/>
              </p:ext>
            </p:extLst>
          </p:nvPr>
        </p:nvGraphicFramePr>
        <p:xfrm>
          <a:off x="7029450" y="1043516"/>
          <a:ext cx="4866716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enutzerdefiniert 1">
      <a:majorFont>
        <a:latin typeface="Fira Sans Medium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ndard" id="{C71E6056-403B-45F1-81F3-8DEE47EC559E}" vid="{8DA53BD6-6094-4602-8CCF-D08878DD3EF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474</Words>
  <Application>Microsoft Macintosh PowerPoint</Application>
  <PresentationFormat>Breitbild</PresentationFormat>
  <Paragraphs>115</Paragraphs>
  <Slides>12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20" baseType="lpstr">
      <vt:lpstr>Arial</vt:lpstr>
      <vt:lpstr>Calibri</vt:lpstr>
      <vt:lpstr>Cambria Math</vt:lpstr>
      <vt:lpstr>Fira Sans</vt:lpstr>
      <vt:lpstr>Fira Sans Medium</vt:lpstr>
      <vt:lpstr>Source Sans Pro</vt:lpstr>
      <vt:lpstr>Wingdings</vt:lpstr>
      <vt:lpstr>Standard</vt:lpstr>
      <vt:lpstr>Deine Ernährung</vt:lpstr>
      <vt:lpstr>Gesamtausstoß (in kg)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Landwirtschaft (in kg) </vt:lpstr>
      <vt:lpstr>Landverdrängung (ILUC, (in kg) )</vt:lpstr>
      <vt:lpstr>Attribute der Tabelle Lebensmittel</vt:lpstr>
      <vt:lpstr>Kurze Demonstration</vt:lpstr>
      <vt:lpstr>Aufgaben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Gesamtausstoß (〖("CO" 2e)/kg〗_in kg)</dc:title>
  <dc:subject/>
  <dc:creator>Eric Brinkmann</dc:creator>
  <dc:description/>
  <cp:lastModifiedBy>Stefan Hickl</cp:lastModifiedBy>
  <cp:revision>36</cp:revision>
  <dcterms:created xsi:type="dcterms:W3CDTF">2022-10-09T10:35:40Z</dcterms:created>
  <dcterms:modified xsi:type="dcterms:W3CDTF">2023-02-03T15:17:57Z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r8>10</vt:r8>
  </property>
</Properties>
</file>